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0" r:id="rId9"/>
    <p:sldId id="261" r:id="rId10"/>
    <p:sldId id="262" r:id="rId11"/>
    <p:sldId id="269" r:id="rId12"/>
    <p:sldId id="271" r:id="rId13"/>
    <p:sldId id="270" r:id="rId14"/>
    <p:sldId id="263" r:id="rId15"/>
    <p:sldId id="272" r:id="rId16"/>
    <p:sldId id="264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7B62C-CBF3-4B7D-994D-2304A6067D33}" v="7" dt="2022-11-29T09:10:20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bebew Motuma, Tolcha (CDC/DDPHSIS/CGH/DGHP)" userId="3f67aee1-9eec-43b4-ad07-4eea94daff5e" providerId="ADAL" clId="{6FD7B62C-CBF3-4B7D-994D-2304A6067D33}"/>
    <pc:docChg chg="undo custSel modSld sldOrd">
      <pc:chgData name="Kebebew Motuma, Tolcha (CDC/DDPHSIS/CGH/DGHP)" userId="3f67aee1-9eec-43b4-ad07-4eea94daff5e" providerId="ADAL" clId="{6FD7B62C-CBF3-4B7D-994D-2304A6067D33}" dt="2022-11-29T09:26:15.222" v="825" actId="6549"/>
      <pc:docMkLst>
        <pc:docMk/>
      </pc:docMkLst>
      <pc:sldChg chg="modSp mod">
        <pc:chgData name="Kebebew Motuma, Tolcha (CDC/DDPHSIS/CGH/DGHP)" userId="3f67aee1-9eec-43b4-ad07-4eea94daff5e" providerId="ADAL" clId="{6FD7B62C-CBF3-4B7D-994D-2304A6067D33}" dt="2022-11-29T09:26:15.222" v="825" actId="6549"/>
        <pc:sldMkLst>
          <pc:docMk/>
          <pc:sldMk cId="4188981884" sldId="256"/>
        </pc:sldMkLst>
        <pc:spChg chg="mod">
          <ac:chgData name="Kebebew Motuma, Tolcha (CDC/DDPHSIS/CGH/DGHP)" userId="3f67aee1-9eec-43b4-ad07-4eea94daff5e" providerId="ADAL" clId="{6FD7B62C-CBF3-4B7D-994D-2304A6067D33}" dt="2022-11-29T08:48:56.822" v="147" actId="6549"/>
          <ac:spMkLst>
            <pc:docMk/>
            <pc:sldMk cId="4188981884" sldId="256"/>
            <ac:spMk id="2" creationId="{00000000-0000-0000-0000-000000000000}"/>
          </ac:spMkLst>
        </pc:spChg>
        <pc:spChg chg="mod">
          <ac:chgData name="Kebebew Motuma, Tolcha (CDC/DDPHSIS/CGH/DGHP)" userId="3f67aee1-9eec-43b4-ad07-4eea94daff5e" providerId="ADAL" clId="{6FD7B62C-CBF3-4B7D-994D-2304A6067D33}" dt="2022-11-29T09:26:15.222" v="825" actId="6549"/>
          <ac:spMkLst>
            <pc:docMk/>
            <pc:sldMk cId="4188981884" sldId="256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43:39.666" v="73" actId="20577"/>
        <pc:sldMkLst>
          <pc:docMk/>
          <pc:sldMk cId="3093946941" sldId="258"/>
        </pc:sldMkLst>
        <pc:spChg chg="mod">
          <ac:chgData name="Kebebew Motuma, Tolcha (CDC/DDPHSIS/CGH/DGHP)" userId="3f67aee1-9eec-43b4-ad07-4eea94daff5e" providerId="ADAL" clId="{6FD7B62C-CBF3-4B7D-994D-2304A6067D33}" dt="2022-11-29T08:43:39.666" v="73" actId="20577"/>
          <ac:spMkLst>
            <pc:docMk/>
            <pc:sldMk cId="3093946941" sldId="258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57:29.045" v="245" actId="404"/>
        <pc:sldMkLst>
          <pc:docMk/>
          <pc:sldMk cId="2345529019" sldId="260"/>
        </pc:sldMkLst>
        <pc:spChg chg="mod">
          <ac:chgData name="Kebebew Motuma, Tolcha (CDC/DDPHSIS/CGH/DGHP)" userId="3f67aee1-9eec-43b4-ad07-4eea94daff5e" providerId="ADAL" clId="{6FD7B62C-CBF3-4B7D-994D-2304A6067D33}" dt="2022-11-29T08:57:29.045" v="245" actId="404"/>
          <ac:spMkLst>
            <pc:docMk/>
            <pc:sldMk cId="2345529019" sldId="260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58:36.268" v="248" actId="20577"/>
        <pc:sldMkLst>
          <pc:docMk/>
          <pc:sldMk cId="570099148" sldId="261"/>
        </pc:sldMkLst>
        <pc:spChg chg="mod">
          <ac:chgData name="Kebebew Motuma, Tolcha (CDC/DDPHSIS/CGH/DGHP)" userId="3f67aee1-9eec-43b4-ad07-4eea94daff5e" providerId="ADAL" clId="{6FD7B62C-CBF3-4B7D-994D-2304A6067D33}" dt="2022-11-29T08:58:36.268" v="248" actId="20577"/>
          <ac:spMkLst>
            <pc:docMk/>
            <pc:sldMk cId="570099148" sldId="261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9:10:58.971" v="430" actId="404"/>
        <pc:sldMkLst>
          <pc:docMk/>
          <pc:sldMk cId="1616517866" sldId="262"/>
        </pc:sldMkLst>
        <pc:spChg chg="mod">
          <ac:chgData name="Kebebew Motuma, Tolcha (CDC/DDPHSIS/CGH/DGHP)" userId="3f67aee1-9eec-43b4-ad07-4eea94daff5e" providerId="ADAL" clId="{6FD7B62C-CBF3-4B7D-994D-2304A6067D33}" dt="2022-11-29T09:10:58.971" v="430" actId="404"/>
          <ac:spMkLst>
            <pc:docMk/>
            <pc:sldMk cId="1616517866" sldId="262"/>
            <ac:spMk id="3" creationId="{00000000-0000-0000-0000-000000000000}"/>
          </ac:spMkLst>
        </pc:spChg>
        <pc:picChg chg="mod">
          <ac:chgData name="Kebebew Motuma, Tolcha (CDC/DDPHSIS/CGH/DGHP)" userId="3f67aee1-9eec-43b4-ad07-4eea94daff5e" providerId="ADAL" clId="{6FD7B62C-CBF3-4B7D-994D-2304A6067D33}" dt="2022-11-29T09:10:20.927" v="379" actId="14100"/>
          <ac:picMkLst>
            <pc:docMk/>
            <pc:sldMk cId="1616517866" sldId="262"/>
            <ac:picMk id="1026" creationId="{00000000-0000-0000-0000-000000000000}"/>
          </ac:picMkLst>
        </pc:picChg>
      </pc:sldChg>
      <pc:sldChg chg="modSp mod">
        <pc:chgData name="Kebebew Motuma, Tolcha (CDC/DDPHSIS/CGH/DGHP)" userId="3f67aee1-9eec-43b4-ad07-4eea94daff5e" providerId="ADAL" clId="{6FD7B62C-CBF3-4B7D-994D-2304A6067D33}" dt="2022-11-29T09:11:57.401" v="451" actId="20577"/>
        <pc:sldMkLst>
          <pc:docMk/>
          <pc:sldMk cId="3335676749" sldId="263"/>
        </pc:sldMkLst>
        <pc:spChg chg="mod">
          <ac:chgData name="Kebebew Motuma, Tolcha (CDC/DDPHSIS/CGH/DGHP)" userId="3f67aee1-9eec-43b4-ad07-4eea94daff5e" providerId="ADAL" clId="{6FD7B62C-CBF3-4B7D-994D-2304A6067D33}" dt="2022-11-29T09:11:57.401" v="451" actId="20577"/>
          <ac:spMkLst>
            <pc:docMk/>
            <pc:sldMk cId="3335676749" sldId="263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9:20:48.270" v="780" actId="6549"/>
        <pc:sldMkLst>
          <pc:docMk/>
          <pc:sldMk cId="1957060741" sldId="264"/>
        </pc:sldMkLst>
        <pc:spChg chg="mod">
          <ac:chgData name="Kebebew Motuma, Tolcha (CDC/DDPHSIS/CGH/DGHP)" userId="3f67aee1-9eec-43b4-ad07-4eea94daff5e" providerId="ADAL" clId="{6FD7B62C-CBF3-4B7D-994D-2304A6067D33}" dt="2022-11-29T09:20:48.270" v="780" actId="6549"/>
          <ac:spMkLst>
            <pc:docMk/>
            <pc:sldMk cId="1957060741" sldId="264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46:09.471" v="106" actId="20577"/>
        <pc:sldMkLst>
          <pc:docMk/>
          <pc:sldMk cId="3006392765" sldId="265"/>
        </pc:sldMkLst>
        <pc:spChg chg="mod">
          <ac:chgData name="Kebebew Motuma, Tolcha (CDC/DDPHSIS/CGH/DGHP)" userId="3f67aee1-9eec-43b4-ad07-4eea94daff5e" providerId="ADAL" clId="{6FD7B62C-CBF3-4B7D-994D-2304A6067D33}" dt="2022-11-29T08:46:09.471" v="106" actId="20577"/>
          <ac:spMkLst>
            <pc:docMk/>
            <pc:sldMk cId="3006392765" sldId="265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46:42.987" v="140" actId="20577"/>
        <pc:sldMkLst>
          <pc:docMk/>
          <pc:sldMk cId="3747791325" sldId="266"/>
        </pc:sldMkLst>
        <pc:spChg chg="mod">
          <ac:chgData name="Kebebew Motuma, Tolcha (CDC/DDPHSIS/CGH/DGHP)" userId="3f67aee1-9eec-43b4-ad07-4eea94daff5e" providerId="ADAL" clId="{6FD7B62C-CBF3-4B7D-994D-2304A6067D33}" dt="2022-11-29T08:46:42.987" v="140" actId="20577"/>
          <ac:spMkLst>
            <pc:docMk/>
            <pc:sldMk cId="3747791325" sldId="266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49:21.598" v="149" actId="6549"/>
        <pc:sldMkLst>
          <pc:docMk/>
          <pc:sldMk cId="1620022130" sldId="267"/>
        </pc:sldMkLst>
        <pc:spChg chg="mod">
          <ac:chgData name="Kebebew Motuma, Tolcha (CDC/DDPHSIS/CGH/DGHP)" userId="3f67aee1-9eec-43b4-ad07-4eea94daff5e" providerId="ADAL" clId="{6FD7B62C-CBF3-4B7D-994D-2304A6067D33}" dt="2022-11-29T08:49:21.598" v="149" actId="6549"/>
          <ac:spMkLst>
            <pc:docMk/>
            <pc:sldMk cId="1620022130" sldId="267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8:59:46.494" v="254" actId="20577"/>
        <pc:sldMkLst>
          <pc:docMk/>
          <pc:sldMk cId="2036196919" sldId="269"/>
        </pc:sldMkLst>
        <pc:spChg chg="mod">
          <ac:chgData name="Kebebew Motuma, Tolcha (CDC/DDPHSIS/CGH/DGHP)" userId="3f67aee1-9eec-43b4-ad07-4eea94daff5e" providerId="ADAL" clId="{6FD7B62C-CBF3-4B7D-994D-2304A6067D33}" dt="2022-11-29T08:59:46.494" v="254" actId="20577"/>
          <ac:spMkLst>
            <pc:docMk/>
            <pc:sldMk cId="2036196919" sldId="269"/>
            <ac:spMk id="3" creationId="{00000000-0000-0000-0000-000000000000}"/>
          </ac:spMkLst>
        </pc:spChg>
      </pc:sldChg>
      <pc:sldChg chg="modSp mod">
        <pc:chgData name="Kebebew Motuma, Tolcha (CDC/DDPHSIS/CGH/DGHP)" userId="3f67aee1-9eec-43b4-ad07-4eea94daff5e" providerId="ADAL" clId="{6FD7B62C-CBF3-4B7D-994D-2304A6067D33}" dt="2022-11-29T09:05:45.273" v="325" actId="6549"/>
        <pc:sldMkLst>
          <pc:docMk/>
          <pc:sldMk cId="3720584386" sldId="270"/>
        </pc:sldMkLst>
        <pc:spChg chg="mod">
          <ac:chgData name="Kebebew Motuma, Tolcha (CDC/DDPHSIS/CGH/DGHP)" userId="3f67aee1-9eec-43b4-ad07-4eea94daff5e" providerId="ADAL" clId="{6FD7B62C-CBF3-4B7D-994D-2304A6067D33}" dt="2022-11-29T09:05:45.273" v="325" actId="6549"/>
          <ac:spMkLst>
            <pc:docMk/>
            <pc:sldMk cId="3720584386" sldId="270"/>
            <ac:spMk id="3" creationId="{00000000-0000-0000-0000-000000000000}"/>
          </ac:spMkLst>
        </pc:spChg>
      </pc:sldChg>
      <pc:sldChg chg="addSp modSp mod">
        <pc:chgData name="Kebebew Motuma, Tolcha (CDC/DDPHSIS/CGH/DGHP)" userId="3f67aee1-9eec-43b4-ad07-4eea94daff5e" providerId="ADAL" clId="{6FD7B62C-CBF3-4B7D-994D-2304A6067D33}" dt="2022-11-29T09:01:35.864" v="309" actId="1076"/>
        <pc:sldMkLst>
          <pc:docMk/>
          <pc:sldMk cId="3849516549" sldId="271"/>
        </pc:sldMkLst>
        <pc:spChg chg="add mod">
          <ac:chgData name="Kebebew Motuma, Tolcha (CDC/DDPHSIS/CGH/DGHP)" userId="3f67aee1-9eec-43b4-ad07-4eea94daff5e" providerId="ADAL" clId="{6FD7B62C-CBF3-4B7D-994D-2304A6067D33}" dt="2022-11-29T09:01:30.868" v="308" actId="27636"/>
          <ac:spMkLst>
            <pc:docMk/>
            <pc:sldMk cId="3849516549" sldId="271"/>
            <ac:spMk id="4" creationId="{F4885413-A63C-46AB-9A6E-97B0510389C2}"/>
          </ac:spMkLst>
        </pc:spChg>
        <pc:picChg chg="mod">
          <ac:chgData name="Kebebew Motuma, Tolcha (CDC/DDPHSIS/CGH/DGHP)" userId="3f67aee1-9eec-43b4-ad07-4eea94daff5e" providerId="ADAL" clId="{6FD7B62C-CBF3-4B7D-994D-2304A6067D33}" dt="2022-11-29T09:01:35.864" v="309" actId="1076"/>
          <ac:picMkLst>
            <pc:docMk/>
            <pc:sldMk cId="3849516549" sldId="271"/>
            <ac:picMk id="2050" creationId="{00000000-0000-0000-0000-000000000000}"/>
          </ac:picMkLst>
        </pc:picChg>
      </pc:sldChg>
      <pc:sldChg chg="modSp mod">
        <pc:chgData name="Kebebew Motuma, Tolcha (CDC/DDPHSIS/CGH/DGHP)" userId="3f67aee1-9eec-43b4-ad07-4eea94daff5e" providerId="ADAL" clId="{6FD7B62C-CBF3-4B7D-994D-2304A6067D33}" dt="2022-11-29T09:22:39.596" v="823" actId="20577"/>
        <pc:sldMkLst>
          <pc:docMk/>
          <pc:sldMk cId="3289967" sldId="272"/>
        </pc:sldMkLst>
        <pc:spChg chg="mod">
          <ac:chgData name="Kebebew Motuma, Tolcha (CDC/DDPHSIS/CGH/DGHP)" userId="3f67aee1-9eec-43b4-ad07-4eea94daff5e" providerId="ADAL" clId="{6FD7B62C-CBF3-4B7D-994D-2304A6067D33}" dt="2022-11-29T09:22:39.596" v="823" actId="20577"/>
          <ac:spMkLst>
            <pc:docMk/>
            <pc:sldMk cId="3289967" sldId="272"/>
            <ac:spMk id="3" creationId="{00000000-0000-0000-0000-000000000000}"/>
          </ac:spMkLst>
        </pc:spChg>
      </pc:sldChg>
      <pc:sldChg chg="ord">
        <pc:chgData name="Kebebew Motuma, Tolcha (CDC/DDPHSIS/CGH/DGHP)" userId="3f67aee1-9eec-43b4-ad07-4eea94daff5e" providerId="ADAL" clId="{6FD7B62C-CBF3-4B7D-994D-2304A6067D33}" dt="2022-11-29T09:20:14.997" v="756"/>
        <pc:sldMkLst>
          <pc:docMk/>
          <pc:sldMk cId="3746988904" sldId="273"/>
        </pc:sldMkLst>
      </pc:sldChg>
      <pc:sldChg chg="delSp modSp mod">
        <pc:chgData name="Kebebew Motuma, Tolcha (CDC/DDPHSIS/CGH/DGHP)" userId="3f67aee1-9eec-43b4-ad07-4eea94daff5e" providerId="ADAL" clId="{6FD7B62C-CBF3-4B7D-994D-2304A6067D33}" dt="2022-11-29T09:19:54.161" v="754" actId="1076"/>
        <pc:sldMkLst>
          <pc:docMk/>
          <pc:sldMk cId="2578812550" sldId="274"/>
        </pc:sldMkLst>
        <pc:spChg chg="del">
          <ac:chgData name="Kebebew Motuma, Tolcha (CDC/DDPHSIS/CGH/DGHP)" userId="3f67aee1-9eec-43b4-ad07-4eea94daff5e" providerId="ADAL" clId="{6FD7B62C-CBF3-4B7D-994D-2304A6067D33}" dt="2022-11-29T09:19:20.808" v="695" actId="478"/>
          <ac:spMkLst>
            <pc:docMk/>
            <pc:sldMk cId="2578812550" sldId="274"/>
            <ac:spMk id="2" creationId="{00000000-0000-0000-0000-000000000000}"/>
          </ac:spMkLst>
        </pc:spChg>
        <pc:spChg chg="mod">
          <ac:chgData name="Kebebew Motuma, Tolcha (CDC/DDPHSIS/CGH/DGHP)" userId="3f67aee1-9eec-43b4-ad07-4eea94daff5e" providerId="ADAL" clId="{6FD7B62C-CBF3-4B7D-994D-2304A6067D33}" dt="2022-11-29T09:19:54.161" v="754" actId="1076"/>
          <ac:spMkLst>
            <pc:docMk/>
            <pc:sldMk cId="2578812550" sldId="27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5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2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8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6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8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05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8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88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6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CE3F-CF81-4A2C-A4A5-BD33C1077555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28E59-27AB-46A1-895C-7D689CE6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7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6549716.2019.1672314" TargetMode="External"/><Relationship Id="rId2" Type="http://schemas.openxmlformats.org/officeDocument/2006/relationships/hyperlink" Target="https://www.ephi.gov.et/images/pictures/National-Maternal-and-Perinatal--Death-Surveillance-and-Response-guidance-201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568952" cy="2043659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Analysis of Maternal Death Surveillance and Response Data 2017-2021: Causes and Contributing factors in Addis Ababa, Ethiopia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8424936" cy="1584176"/>
          </a:xfrm>
        </p:spPr>
        <p:txBody>
          <a:bodyPr>
            <a:normAutofit/>
          </a:bodyPr>
          <a:lstStyle/>
          <a:p>
            <a:pPr algn="l"/>
            <a:r>
              <a:rPr lang="en-GB" sz="2800" b="1" i="1" dirty="0">
                <a:solidFill>
                  <a:schemeClr val="tx1"/>
                </a:solidFill>
                <a:latin typeface="Trebuchet MS" pitchFamily="34" charset="0"/>
              </a:rPr>
              <a:t>        Sisay T, </a:t>
            </a:r>
            <a:r>
              <a:rPr lang="en-GB" sz="2600" b="1" i="1" dirty="0">
                <a:solidFill>
                  <a:schemeClr val="tx1"/>
                </a:solidFill>
                <a:latin typeface="Trebuchet MS" pitchFamily="34" charset="0"/>
              </a:rPr>
              <a:t>Tolcha K, Abdulnasir A, Abrham L</a:t>
            </a:r>
          </a:p>
        </p:txBody>
      </p:sp>
    </p:spTree>
    <p:extLst>
      <p:ext uri="{BB962C8B-B14F-4D97-AF65-F5344CB8AC3E}">
        <p14:creationId xmlns:p14="http://schemas.microsoft.com/office/powerpoint/2010/main" val="4188981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Results and …cont’d</a:t>
            </a:r>
            <a:endParaRPr lang="en-GB" sz="40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lnSpc>
                <a:spcPts val="3120"/>
              </a:lnSpc>
              <a:buFont typeface="Wingdings" pitchFamily="2" charset="2"/>
              <a:buChar char="q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MMR over the five year period was 77.16 per 100,000 live births</a:t>
            </a:r>
          </a:p>
          <a:p>
            <a:pPr>
              <a:lnSpc>
                <a:spcPts val="3120"/>
              </a:lnSpc>
              <a:buFont typeface="Wingdings" pitchFamily="2" charset="2"/>
              <a:buChar char="q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Limitation due to lack of appropriate denominator</a:t>
            </a:r>
          </a:p>
          <a:p>
            <a:pPr marL="0" indent="0">
              <a:lnSpc>
                <a:spcPts val="3120"/>
              </a:lnSpc>
              <a:buNone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799288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517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Results and cont’d…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Causes of maternal death </a:t>
            </a:r>
          </a:p>
          <a:p>
            <a:pPr marL="0" indent="0">
              <a:buNone/>
            </a:pPr>
            <a:endParaRPr lang="en-GB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ts val="3360"/>
              </a:lnSpc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Direct cause = 87%</a:t>
            </a:r>
          </a:p>
          <a:p>
            <a:pPr lvl="2">
              <a:lnSpc>
                <a:spcPts val="3360"/>
              </a:lnSpc>
            </a:pP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Haemorrhage is the leading cause (50%), Hypertensive disorders in pregnancy (22%), puerperal sepsis (15%), and embolism (10%)</a:t>
            </a:r>
          </a:p>
          <a:p>
            <a:pPr marL="914400" lvl="2" indent="0">
              <a:lnSpc>
                <a:spcPts val="3360"/>
              </a:lnSpc>
              <a:buNone/>
            </a:pPr>
            <a:endParaRPr lang="en-GB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ts val="3360"/>
              </a:lnSpc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Indirect cause = 13%</a:t>
            </a:r>
          </a:p>
          <a:p>
            <a:pPr lvl="2">
              <a:lnSpc>
                <a:spcPts val="3360"/>
              </a:lnSpc>
            </a:pP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Anaemia (56%), HIV/AIDS (32%) and TB (12%)</a:t>
            </a:r>
          </a:p>
          <a:p>
            <a:pPr marL="0" indent="0">
              <a:lnSpc>
                <a:spcPts val="3360"/>
              </a:lnSpc>
              <a:buNone/>
            </a:pPr>
            <a:endParaRPr lang="en-GB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19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Results and cont’d…</a:t>
            </a:r>
            <a:endParaRPr lang="en-GB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1" y="1453094"/>
            <a:ext cx="842493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4885413-A63C-46AB-9A6E-97B0510389C2}"/>
              </a:ext>
            </a:extLst>
          </p:cNvPr>
          <p:cNvSpPr txBox="1">
            <a:spLocks/>
          </p:cNvSpPr>
          <p:nvPr/>
        </p:nvSpPr>
        <p:spPr>
          <a:xfrm>
            <a:off x="457200" y="980728"/>
            <a:ext cx="8229600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Causes of Maternal Death, Addis Ababa, 2017-2021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49516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Results and …cont’d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360"/>
              </a:lnSpc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Contributing factors of maternal death </a:t>
            </a:r>
          </a:p>
          <a:p>
            <a:pPr lvl="1" indent="-342900">
              <a:lnSpc>
                <a:spcPts val="3360"/>
              </a:lnSpc>
              <a:buFont typeface="Tahoma" pitchFamily="34" charset="0"/>
              <a:buChar char="⁻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Over half, 184 (57%), of the deceased mothers faced delay in receiving care after reaching health facilities</a:t>
            </a:r>
          </a:p>
          <a:p>
            <a:pPr marL="400050" lvl="1" indent="0">
              <a:lnSpc>
                <a:spcPts val="3360"/>
              </a:lnSpc>
              <a:buNone/>
            </a:pPr>
            <a:endParaRPr lang="en-GB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indent="-342900">
              <a:lnSpc>
                <a:spcPts val="3360"/>
              </a:lnSpc>
              <a:buFont typeface="Tahoma" pitchFamily="34" charset="0"/>
              <a:buChar char="⁻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Delay to seek care contributed for 34% of maternal deaths </a:t>
            </a:r>
          </a:p>
          <a:p>
            <a:pPr lvl="1" indent="-342900">
              <a:lnSpc>
                <a:spcPts val="3360"/>
              </a:lnSpc>
              <a:buFont typeface="Tahoma" pitchFamily="34" charset="0"/>
              <a:buChar char="⁻"/>
            </a:pPr>
            <a:endParaRPr lang="en-GB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indent="-342900">
              <a:lnSpc>
                <a:spcPts val="3360"/>
              </a:lnSpc>
              <a:buFont typeface="Tahoma" pitchFamily="34" charset="0"/>
              <a:buChar char="⁻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Delay to reach health facilities contributed 24% of maternal deaths </a:t>
            </a:r>
          </a:p>
        </p:txBody>
      </p:sp>
    </p:spTree>
    <p:extLst>
      <p:ext uri="{BB962C8B-B14F-4D97-AF65-F5344CB8AC3E}">
        <p14:creationId xmlns:p14="http://schemas.microsoft.com/office/powerpoint/2010/main" val="372058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360"/>
              </a:lnSpc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Maternal mortality ratio has been declining in Addis Ababa over past five years</a:t>
            </a:r>
          </a:p>
          <a:p>
            <a:pPr marL="0" indent="0">
              <a:lnSpc>
                <a:spcPts val="3360"/>
              </a:lnSpc>
              <a:buNone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3360"/>
              </a:lnSpc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Majority of the maternal deaths are avoidable which is overwhelmingly due to the delays in providing quality care at health facilities</a:t>
            </a:r>
          </a:p>
        </p:txBody>
      </p:sp>
    </p:spTree>
    <p:extLst>
      <p:ext uri="{BB962C8B-B14F-4D97-AF65-F5344CB8AC3E}">
        <p14:creationId xmlns:p14="http://schemas.microsoft.com/office/powerpoint/2010/main" val="333567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Recommendations </a:t>
            </a:r>
            <a:endParaRPr lang="en-GB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Improving maternity care system, focusing on the quality and scope of care available at existing facilities</a:t>
            </a:r>
          </a:p>
          <a:p>
            <a:pPr algn="just">
              <a:buFont typeface="Wingdings" pitchFamily="2" charset="2"/>
              <a:buChar char="q"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Improving referral system, and other factors that hiders the women from seeking healthcare and reaching health facilities for obstetric care</a:t>
            </a:r>
          </a:p>
          <a:p>
            <a:pPr>
              <a:buFont typeface="Wingdings" pitchFamily="2" charset="2"/>
              <a:buChar char="q"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Further investigations of the type II and III delays</a:t>
            </a:r>
          </a:p>
          <a:p>
            <a:pPr marL="0" indent="0">
              <a:buNone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Acknowledgment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Special thanks to:</a:t>
            </a:r>
          </a:p>
          <a:p>
            <a:pPr lvl="1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Ethiopia Ministry of Health and FETP-Intermediate Stakeholders: </a:t>
            </a:r>
          </a:p>
          <a:p>
            <a:pPr lvl="2">
              <a:buFont typeface="Tahoma" pitchFamily="34" charset="0"/>
              <a:buChar char="⁻"/>
            </a:pP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CDC, </a:t>
            </a:r>
          </a:p>
          <a:p>
            <a:pPr lvl="2">
              <a:buFont typeface="Tahoma" pitchFamily="34" charset="0"/>
              <a:buChar char="⁻"/>
            </a:pP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AFENET, </a:t>
            </a:r>
          </a:p>
          <a:p>
            <a:pPr lvl="2">
              <a:buFont typeface="Tahoma" pitchFamily="34" charset="0"/>
              <a:buChar char="⁻"/>
            </a:pP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EPHA</a:t>
            </a:r>
          </a:p>
          <a:p>
            <a:pPr lvl="1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Ethiopian Public Health Institute</a:t>
            </a:r>
          </a:p>
        </p:txBody>
      </p:sp>
    </p:spTree>
    <p:extLst>
      <p:ext uri="{BB962C8B-B14F-4D97-AF65-F5344CB8AC3E}">
        <p14:creationId xmlns:p14="http://schemas.microsoft.com/office/powerpoint/2010/main" val="1957060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0624"/>
            <a:ext cx="8229600" cy="13967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2578812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1. World Health Organization. International Statistical Classification of Diseases and Related Health Problems. -10th revision, Fifth edition [Internet]. Fifth. Vol. 1, World Health Organization. Geneva; 2016. Available from:http://www.who.int/classifications/icd/icdonlineversions/en/</a:t>
            </a:r>
          </a:p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2. World Health Organization. Trends in maternal mortality 2000 to 2017: estimates by WHO, UNICEF, UNFPA, World Bank Group and the Unites Nations Population Divisions. World Health Organization. Geneva; 2019.</a:t>
            </a:r>
          </a:p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3. Ethiopian Public Health Institute. National Technical Guidance for Maternal and Perinatal Death Surveillance and Response 2017 [Internet]. Addis Ababa; 2017. Available from: 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https://www.ephi.gov.et/images/pictures/National-Maternal-and-Perinatal--Death-Surveillance-and-Response-guidance-2017.pdf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4. Aden JA, Ahmed HJ, </a:t>
            </a:r>
            <a:r>
              <a:rPr lang="en-GB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Östergren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P. Causes and contributing factors of maternal mortality in </a:t>
            </a:r>
            <a:r>
              <a:rPr lang="en-GB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Bosaso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District of Somalia . A retrospective study of 30 cases using a Verbal Autopsy approach. Glob Health Action [Internet]. 2019;12(1):1672314. Available from: 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https://doi.org/10.1080/16549716.2019.1672314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en-GB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Mgawadere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F, </a:t>
            </a:r>
            <a:r>
              <a:rPr lang="en-GB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Unkels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R, </a:t>
            </a:r>
            <a:r>
              <a:rPr lang="en-GB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Kazembe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A, </a:t>
            </a:r>
            <a:r>
              <a:rPr lang="en-GB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Broek</a:t>
            </a:r>
            <a:r>
              <a:rPr lang="en-GB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N Van Den. Factors associated with maternal mortality in Malawi : application of the three delays model. BMC Pregnancy Childbirth. 2017;219(17):1–9. </a:t>
            </a:r>
          </a:p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98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Presentation 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Background</a:t>
            </a:r>
          </a:p>
          <a:p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Methods</a:t>
            </a:r>
          </a:p>
          <a:p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Results and Interpretations </a:t>
            </a:r>
          </a:p>
          <a:p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Conclusions</a:t>
            </a:r>
          </a:p>
          <a:p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Recommendations</a:t>
            </a:r>
          </a:p>
          <a:p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Acknowledgement </a:t>
            </a:r>
          </a:p>
        </p:txBody>
      </p:sp>
    </p:spTree>
    <p:extLst>
      <p:ext uri="{BB962C8B-B14F-4D97-AF65-F5344CB8AC3E}">
        <p14:creationId xmlns:p14="http://schemas.microsoft.com/office/powerpoint/2010/main" val="299317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rebuchet MS" pitchFamily="34" charset="0"/>
              </a:rPr>
              <a:t>Background</a:t>
            </a:r>
            <a:r>
              <a:rPr lang="en-GB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Maternal death is a complex event to understand as it’s interwoven with different determinants:</a:t>
            </a:r>
          </a:p>
          <a:p>
            <a:pPr marL="0" indent="0">
              <a:buNone/>
            </a:pPr>
            <a:endParaRPr lang="en-GB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ts val="3360"/>
              </a:lnSpc>
            </a:pPr>
            <a:r>
              <a:rPr lang="en-GB" sz="2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Healthcare system </a:t>
            </a: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(Hamal M, 2022), </a:t>
            </a:r>
            <a:r>
              <a:rPr lang="en-GB" sz="2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Socio-Cultural </a:t>
            </a: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(Mother R, 2012), </a:t>
            </a:r>
            <a:r>
              <a:rPr lang="en-GB" sz="2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Economic</a:t>
            </a: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GB" sz="2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Adgoy</a:t>
            </a: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ET, 2018), </a:t>
            </a:r>
            <a:r>
              <a:rPr lang="en-GB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Environmental </a:t>
            </a: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(Kaur M et al 2018), and </a:t>
            </a:r>
            <a:r>
              <a:rPr lang="en-GB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Political</a:t>
            </a: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GB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Melberg</a:t>
            </a: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 A  et al 2019) factors</a:t>
            </a:r>
          </a:p>
          <a:p>
            <a:pPr marL="457200" lvl="1" indent="0">
              <a:lnSpc>
                <a:spcPts val="3360"/>
              </a:lnSpc>
              <a:buNone/>
            </a:pP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3360"/>
              </a:lnSpc>
              <a:buFont typeface="Wingdings" pitchFamily="2" charset="2"/>
              <a:buChar char="q"/>
            </a:pPr>
            <a:r>
              <a:rPr lang="en-GB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MMR is one of the SDGs indicator </a:t>
            </a:r>
          </a:p>
        </p:txBody>
      </p:sp>
    </p:spTree>
    <p:extLst>
      <p:ext uri="{BB962C8B-B14F-4D97-AF65-F5344CB8AC3E}">
        <p14:creationId xmlns:p14="http://schemas.microsoft.com/office/powerpoint/2010/main" val="309394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rebuchet MS" pitchFamily="34" charset="0"/>
              </a:rPr>
              <a:t>Background</a:t>
            </a:r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…cont’d</a:t>
            </a:r>
            <a:r>
              <a:rPr lang="en-GB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ts val="3360"/>
              </a:lnSpc>
              <a:buFont typeface="Wingdings" pitchFamily="2" charset="2"/>
              <a:buChar char="q"/>
            </a:pPr>
            <a:r>
              <a:rPr lang="en-GB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Ethiopia is amongst countries with the high burden:</a:t>
            </a:r>
          </a:p>
          <a:p>
            <a:pPr marL="0" indent="0">
              <a:lnSpc>
                <a:spcPts val="3360"/>
              </a:lnSpc>
              <a:buNone/>
            </a:pPr>
            <a:endParaRPr lang="en-GB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ts val="3360"/>
              </a:lnSpc>
              <a:buFont typeface="Tahoma" pitchFamily="34" charset="0"/>
              <a:buChar char="⁻"/>
            </a:pP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Fertility rate of 4.6 per women (EDHS 2019) and </a:t>
            </a:r>
          </a:p>
          <a:p>
            <a:pPr lvl="1">
              <a:lnSpc>
                <a:spcPts val="3360"/>
              </a:lnSpc>
              <a:buFont typeface="Tahoma" pitchFamily="34" charset="0"/>
              <a:buChar char="⁻"/>
            </a:pP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Life time risk of maternal deaths 1 in 55 (WHO 2017)</a:t>
            </a:r>
          </a:p>
          <a:p>
            <a:pPr lvl="1">
              <a:lnSpc>
                <a:spcPts val="3360"/>
              </a:lnSpc>
              <a:buFont typeface="Tahoma" pitchFamily="34" charset="0"/>
              <a:buChar char="⁻"/>
            </a:pP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MMR of 412 per 100,000 live births (EDHs 2016)</a:t>
            </a:r>
          </a:p>
          <a:p>
            <a:pPr marL="914400" lvl="2" indent="0">
              <a:lnSpc>
                <a:spcPts val="3360"/>
              </a:lnSpc>
              <a:buNone/>
            </a:pPr>
            <a:endParaRPr lang="en-GB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0" indent="-457200">
              <a:lnSpc>
                <a:spcPts val="3360"/>
              </a:lnSpc>
              <a:buFont typeface="Wingdings" pitchFamily="2" charset="2"/>
              <a:buChar char="q"/>
            </a:pPr>
            <a:r>
              <a:rPr lang="en-GB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According to EDHS 2016, Addis Ababa has reproductive health service coverage of over 96%</a:t>
            </a:r>
          </a:p>
          <a:p>
            <a:pPr marL="857250" lvl="1" indent="-342900">
              <a:lnSpc>
                <a:spcPts val="3360"/>
              </a:lnSpc>
            </a:pPr>
            <a:endParaRPr lang="en-GB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latin typeface="Trebuchet MS" pitchFamily="34" charset="0"/>
              </a:rPr>
              <a:t>Background</a:t>
            </a:r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…cont’d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This study </a:t>
            </a:r>
            <a:r>
              <a:rPr lang="en-US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was conducted to describe mortality data and identify the causes and contributing factors of maternal deaths in Addis Ababa, Ethiopia</a:t>
            </a:r>
            <a:endParaRPr lang="en-GB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79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Study area: </a:t>
            </a:r>
          </a:p>
          <a:p>
            <a:pPr lvl="2" indent="-342900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Addis Ababa, capital of Ethiopia</a:t>
            </a:r>
          </a:p>
          <a:p>
            <a:pPr lvl="2" indent="-342900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Has a total population of 3.8million: 1.2 million are women in 15-49 years (CSA, 2013)</a:t>
            </a:r>
          </a:p>
          <a:p>
            <a:pPr marL="1257300" lvl="3" indent="0">
              <a:buNone/>
            </a:pP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17032"/>
            <a:ext cx="576064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05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Methods…cont’d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Data source:</a:t>
            </a:r>
          </a:p>
          <a:p>
            <a:pPr lvl="1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Five year [2017-2021] MDSR data was extracted from national PHEM centre</a:t>
            </a:r>
          </a:p>
          <a:p>
            <a:pPr lvl="1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Maternal Death Case Based Reporting Format (MDCRF) includes: </a:t>
            </a:r>
          </a:p>
          <a:p>
            <a:pPr lvl="3">
              <a:buFont typeface="Tahoma" pitchFamily="34" charset="0"/>
              <a:buChar char="⁻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Socio-demographic, ANC, timing of death in relation to pregnancy, causes and contributing factors [EPHI, 2017]</a:t>
            </a:r>
          </a:p>
          <a:p>
            <a:pPr marL="914400" lvl="2" indent="0">
              <a:buNone/>
            </a:pP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2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Methods…cont’d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Data management &amp; analysis:</a:t>
            </a:r>
          </a:p>
          <a:p>
            <a:pPr lvl="1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Microsoft Excel 2010: </a:t>
            </a:r>
          </a:p>
          <a:p>
            <a:pPr lvl="2">
              <a:buFont typeface="Tahoma" pitchFamily="34" charset="0"/>
              <a:buChar char="⁻"/>
            </a:pPr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Cleaning, editing, coding and categorization</a:t>
            </a:r>
          </a:p>
          <a:p>
            <a:pPr lvl="2">
              <a:buFont typeface="Tahoma" pitchFamily="34" charset="0"/>
              <a:buChar char="⁻"/>
            </a:pPr>
            <a:r>
              <a:rPr lang="en-GB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Descriptive analysis such as mean, proportion and ratio</a:t>
            </a:r>
          </a:p>
          <a:p>
            <a:pPr lvl="1">
              <a:buFont typeface="Tahoma" pitchFamily="34" charset="0"/>
              <a:buChar char="⁻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SPSS for other descriptions, including cross-tabulations, chi-square test, CI estimation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Ethical consideration </a:t>
            </a:r>
          </a:p>
          <a:p>
            <a:pPr lvl="1" indent="-342900">
              <a:buFont typeface="Tahoma" pitchFamily="34" charset="0"/>
              <a:buChar char="⁻"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Written permission was obtained to access the data from Ethiopia Public Health Institute (EPHI)  </a:t>
            </a:r>
          </a:p>
        </p:txBody>
      </p:sp>
    </p:spTree>
    <p:extLst>
      <p:ext uri="{BB962C8B-B14F-4D97-AF65-F5344CB8AC3E}">
        <p14:creationId xmlns:p14="http://schemas.microsoft.com/office/powerpoint/2010/main" val="234552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Results &amp; interpretations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In five years period (2017 to 2021): </a:t>
            </a:r>
          </a:p>
          <a:p>
            <a:pPr lvl="1">
              <a:lnSpc>
                <a:spcPts val="2880"/>
              </a:lnSpc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 total 324 maternal death was reported to the national PHEM centre</a:t>
            </a:r>
          </a:p>
          <a:p>
            <a:pPr lvl="1">
              <a:lnSpc>
                <a:spcPts val="2880"/>
              </a:lnSpc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mean age at death was 28.21±5.18 years</a:t>
            </a:r>
          </a:p>
          <a:p>
            <a:pPr lvl="1">
              <a:lnSpc>
                <a:spcPts val="2880"/>
              </a:lnSpc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207 (63.9%) of them were in age range of 25-34 years</a:t>
            </a:r>
          </a:p>
          <a:p>
            <a:pPr lvl="1">
              <a:lnSpc>
                <a:spcPts val="2880"/>
              </a:lnSpc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One-fourth of them had no formal education</a:t>
            </a:r>
          </a:p>
          <a:p>
            <a:pPr lvl="1">
              <a:lnSpc>
                <a:spcPts val="2880"/>
              </a:lnSpc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Around 2/3 (63.3%) of them had first ANC</a:t>
            </a:r>
          </a:p>
          <a:p>
            <a:pPr lvl="1">
              <a:lnSpc>
                <a:spcPts val="2880"/>
              </a:lnSpc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Nearly 93% (299) maternal deaths occurred in health facilities</a:t>
            </a:r>
          </a:p>
          <a:p>
            <a:pPr lvl="1">
              <a:lnSpc>
                <a:spcPts val="2880"/>
              </a:lnSpc>
            </a:pPr>
            <a:endParaRPr lang="en-GB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9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907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Trebuchet MS</vt:lpstr>
      <vt:lpstr>Wingdings</vt:lpstr>
      <vt:lpstr>Office Theme</vt:lpstr>
      <vt:lpstr>Analysis of Maternal Death Surveillance and Response Data 2017-2021: Causes and Contributing factors in Addis Ababa, Ethiopia</vt:lpstr>
      <vt:lpstr>Presentation outline </vt:lpstr>
      <vt:lpstr>Background </vt:lpstr>
      <vt:lpstr>Background…cont’d </vt:lpstr>
      <vt:lpstr>Background…cont’d </vt:lpstr>
      <vt:lpstr>Methods </vt:lpstr>
      <vt:lpstr>Methods…cont’d </vt:lpstr>
      <vt:lpstr>Methods…cont’d </vt:lpstr>
      <vt:lpstr>Results &amp; interpretations  </vt:lpstr>
      <vt:lpstr>Results and …cont’d</vt:lpstr>
      <vt:lpstr>Results and cont’d…</vt:lpstr>
      <vt:lpstr>Results and cont’d…</vt:lpstr>
      <vt:lpstr>Results and …cont’d</vt:lpstr>
      <vt:lpstr>Conclusions </vt:lpstr>
      <vt:lpstr>Recommendations </vt:lpstr>
      <vt:lpstr>Acknowledgment </vt:lpstr>
      <vt:lpstr>PowerPoint Presentation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Maternal death surveillance and response: Causes and Contributing factors in Addis Ababa, Ethiopia</dc:title>
  <dc:creator>Sisay T.</dc:creator>
  <cp:lastModifiedBy>Kebebew Motuma, Tolcha (CDC/DDPHSIS/CGH/DGHP)</cp:lastModifiedBy>
  <cp:revision>77</cp:revision>
  <dcterms:created xsi:type="dcterms:W3CDTF">2022-09-07T06:12:12Z</dcterms:created>
  <dcterms:modified xsi:type="dcterms:W3CDTF">2022-11-29T13:08:26Z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2022-11-29T13:08:26Z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f4775c58-5592-4b69-85bc-8852c86dd2d4</vt:lpwstr>
  </property>
  <property fmtid="{D5CDD505-2E9C-101B-9397-08002B2CF9AE}" pid="8" name="MSIP_Label_7b94a7b8-f06c-4dfe-bdcc-9b548fd58c31_ContentBits">
    <vt:lpwstr>0</vt:lpwstr>
  </property>
</Properties>
</file>